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56" r:id="rId2"/>
    <p:sldId id="257" r:id="rId3"/>
    <p:sldId id="258" r:id="rId4"/>
    <p:sldId id="260" r:id="rId5"/>
    <p:sldId id="261" r:id="rId6"/>
    <p:sldId id="263" r:id="rId7"/>
    <p:sldId id="264" r:id="rId8"/>
    <p:sldId id="259" r:id="rId9"/>
    <p:sldId id="265" r:id="rId10"/>
    <p:sldId id="266" r:id="rId11"/>
    <p:sldId id="277" r:id="rId12"/>
    <p:sldId id="278"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83" autoAdjust="0"/>
    <p:restoredTop sz="76493" autoAdjust="0"/>
  </p:normalViewPr>
  <p:slideViewPr>
    <p:cSldViewPr>
      <p:cViewPr>
        <p:scale>
          <a:sx n="68" d="100"/>
          <a:sy n="68" d="100"/>
        </p:scale>
        <p:origin x="-739" y="5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
    </p:cViewPr>
  </p:sorterViewPr>
  <p:notesViewPr>
    <p:cSldViewPr>
      <p:cViewPr varScale="1">
        <p:scale>
          <a:sx n="50" d="100"/>
          <a:sy n="50" d="100"/>
        </p:scale>
        <p:origin x="-2150"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FF5F50-7BA4-48C0-B1CC-63D0E6B3B38B}" type="datetimeFigureOut">
              <a:rPr lang="en-US" smtClean="0"/>
              <a:t>9/9/2016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85873C-5E22-493D-BE4D-FB3751C11881}" type="slidenum">
              <a:rPr lang="en-US" smtClean="0"/>
              <a:t>‹#›</a:t>
            </a:fld>
            <a:endParaRPr lang="en-US"/>
          </a:p>
        </p:txBody>
      </p:sp>
    </p:spTree>
    <p:extLst>
      <p:ext uri="{BB962C8B-B14F-4D97-AF65-F5344CB8AC3E}">
        <p14:creationId xmlns:p14="http://schemas.microsoft.com/office/powerpoint/2010/main" val="1144150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5A38C-D7A4-4A31-869F-E15B2119A185}" type="datetimeFigureOut">
              <a:rPr lang="en-US" smtClean="0"/>
              <a:t>9/9/2016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93AC3B-9C94-482E-A242-624520228315}" type="slidenum">
              <a:rPr lang="en-US" smtClean="0"/>
              <a:t>‹#›</a:t>
            </a:fld>
            <a:endParaRPr lang="en-US"/>
          </a:p>
        </p:txBody>
      </p:sp>
    </p:spTree>
    <p:extLst>
      <p:ext uri="{BB962C8B-B14F-4D97-AF65-F5344CB8AC3E}">
        <p14:creationId xmlns:p14="http://schemas.microsoft.com/office/powerpoint/2010/main" val="227065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seconds</a:t>
            </a:r>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1</a:t>
            </a:fld>
            <a:endParaRPr lang="en-US"/>
          </a:p>
        </p:txBody>
      </p:sp>
    </p:spTree>
    <p:extLst>
      <p:ext uri="{BB962C8B-B14F-4D97-AF65-F5344CB8AC3E}">
        <p14:creationId xmlns:p14="http://schemas.microsoft.com/office/powerpoint/2010/main" val="4049275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a:t>
            </a:r>
            <a:r>
              <a:rPr lang="en-US" baseline="0" dirty="0" smtClean="0"/>
              <a:t> sec</a:t>
            </a:r>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12</a:t>
            </a:fld>
            <a:endParaRPr lang="en-US"/>
          </a:p>
        </p:txBody>
      </p:sp>
    </p:spTree>
    <p:extLst>
      <p:ext uri="{BB962C8B-B14F-4D97-AF65-F5344CB8AC3E}">
        <p14:creationId xmlns:p14="http://schemas.microsoft.com/office/powerpoint/2010/main" val="3367394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13</a:t>
            </a:fld>
            <a:endParaRPr lang="en-US"/>
          </a:p>
        </p:txBody>
      </p:sp>
    </p:spTree>
    <p:extLst>
      <p:ext uri="{BB962C8B-B14F-4D97-AF65-F5344CB8AC3E}">
        <p14:creationId xmlns:p14="http://schemas.microsoft.com/office/powerpoint/2010/main" val="553522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seconds</a:t>
            </a:r>
          </a:p>
          <a:p>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2</a:t>
            </a:fld>
            <a:endParaRPr lang="en-US"/>
          </a:p>
        </p:txBody>
      </p:sp>
    </p:spTree>
    <p:extLst>
      <p:ext uri="{BB962C8B-B14F-4D97-AF65-F5344CB8AC3E}">
        <p14:creationId xmlns:p14="http://schemas.microsoft.com/office/powerpoint/2010/main" val="2858002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 seconds</a:t>
            </a:r>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3</a:t>
            </a:fld>
            <a:endParaRPr lang="en-US"/>
          </a:p>
        </p:txBody>
      </p:sp>
    </p:spTree>
    <p:extLst>
      <p:ext uri="{BB962C8B-B14F-4D97-AF65-F5344CB8AC3E}">
        <p14:creationId xmlns:p14="http://schemas.microsoft.com/office/powerpoint/2010/main" val="3166667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 sec</a:t>
            </a:r>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4</a:t>
            </a:fld>
            <a:endParaRPr lang="en-US"/>
          </a:p>
        </p:txBody>
      </p:sp>
    </p:spTree>
    <p:extLst>
      <p:ext uri="{BB962C8B-B14F-4D97-AF65-F5344CB8AC3E}">
        <p14:creationId xmlns:p14="http://schemas.microsoft.com/office/powerpoint/2010/main" val="3845791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45 sec Nonfiction often gets accused of just being about plot. But here’s that famous quote by Nabokov (himself paraphrasing E. M. Forster) that shows what we are striving for: “The term ‘narrative’ is often confused with the term ‘plot,’ but they’re not the same thing. If I tell you that the king died, and then the queen died, that’s not narrative; that’s plot. But, if I tell you that the king died, and then the queen died of a broken heart, that’s narrative.” So narrative nonfiction takes people, places, and events, builds bridges between them, gives them meaning and emotional content. Without making anything up.</a:t>
            </a:r>
          </a:p>
          <a:p>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5</a:t>
            </a:fld>
            <a:endParaRPr lang="en-US"/>
          </a:p>
        </p:txBody>
      </p:sp>
    </p:spTree>
    <p:extLst>
      <p:ext uri="{BB962C8B-B14F-4D97-AF65-F5344CB8AC3E}">
        <p14:creationId xmlns:p14="http://schemas.microsoft.com/office/powerpoint/2010/main" val="1720376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45 sec</a:t>
            </a:r>
            <a:r>
              <a:rPr lang="en-US" b="1" baseline="0" dirty="0" smtClean="0"/>
              <a:t> </a:t>
            </a:r>
            <a:r>
              <a:rPr lang="en-US" b="1" dirty="0" smtClean="0"/>
              <a:t>Visual </a:t>
            </a:r>
            <a:r>
              <a:rPr lang="en-US" b="1" dirty="0"/>
              <a:t>Emphasis</a:t>
            </a:r>
          </a:p>
          <a:p>
            <a:r>
              <a:rPr lang="en-US" dirty="0"/>
              <a:t>One radical change in recent children's nonfiction has been the emphasis on visually attractive design layouts (Giblin, 2000). Carter (2000) said that</a:t>
            </a:r>
          </a:p>
          <a:p>
            <a:r>
              <a:rPr lang="en-US" dirty="0"/>
              <a:t>Forty years ago, children read nonfiction books with small type and limited illustrations… Today, they encounter books with carefully designed illustrations that partner with the text to contribute to their thinking… Illustrations introduce core concepts necessary for understanding a topic and serve as integral portions of each book. (p. 707)</a:t>
            </a:r>
          </a:p>
          <a:p>
            <a:r>
              <a:rPr lang="en-US" dirty="0"/>
              <a:t>Every book I reviewed contained illustrations or other visual features on almost every page. Although all of the books are visually appealing, many also use the visual elements to convey information. Illustrations appear on the covers, endpapers, copyright pages, and title pages, as well as in tables of contents and end matter such as notes from the authors. Many nonfiction books now contain sidebars, use different typefaces to emphasize text, have additional information in the margins, and include captioned photos.</a:t>
            </a:r>
          </a:p>
          <a:p>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8</a:t>
            </a:fld>
            <a:endParaRPr lang="en-US"/>
          </a:p>
        </p:txBody>
      </p:sp>
    </p:spTree>
    <p:extLst>
      <p:ext uri="{BB962C8B-B14F-4D97-AF65-F5344CB8AC3E}">
        <p14:creationId xmlns:p14="http://schemas.microsoft.com/office/powerpoint/2010/main" val="3310798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a:t>
            </a:r>
            <a:r>
              <a:rPr lang="en-US" baseline="0" dirty="0" smtClean="0"/>
              <a:t> sec</a:t>
            </a:r>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9</a:t>
            </a:fld>
            <a:endParaRPr lang="en-US"/>
          </a:p>
        </p:txBody>
      </p:sp>
    </p:spTree>
    <p:extLst>
      <p:ext uri="{BB962C8B-B14F-4D97-AF65-F5344CB8AC3E}">
        <p14:creationId xmlns:p14="http://schemas.microsoft.com/office/powerpoint/2010/main" val="3250415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sec</a:t>
            </a:r>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10</a:t>
            </a:fld>
            <a:endParaRPr lang="en-US"/>
          </a:p>
        </p:txBody>
      </p:sp>
    </p:spTree>
    <p:extLst>
      <p:ext uri="{BB962C8B-B14F-4D97-AF65-F5344CB8AC3E}">
        <p14:creationId xmlns:p14="http://schemas.microsoft.com/office/powerpoint/2010/main" val="91989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a:t>
            </a:r>
          </a:p>
          <a:p>
            <a:r>
              <a:rPr lang="en-US" b="1" dirty="0" smtClean="0">
                <a:effectLst/>
              </a:rPr>
              <a:t>Criteria for selecting nonfiction picture books</a:t>
            </a:r>
          </a:p>
          <a:p>
            <a:r>
              <a:rPr lang="en-US" b="1" dirty="0" smtClean="0">
                <a:effectLst/>
              </a:rPr>
              <a:t>Is the book visually appealing?</a:t>
            </a:r>
          </a:p>
          <a:p>
            <a:r>
              <a:rPr lang="en-US" sz="1200" kern="1200" dirty="0" smtClean="0">
                <a:solidFill>
                  <a:schemeClr val="tx1"/>
                </a:solidFill>
                <a:effectLst/>
                <a:latin typeface="+mn-lt"/>
                <a:ea typeface="+mn-ea"/>
                <a:cs typeface="+mn-cs"/>
              </a:rPr>
              <a:t>Are the front and back covers appealing?</a:t>
            </a:r>
          </a:p>
          <a:p>
            <a:r>
              <a:rPr lang="en-US" sz="1200" kern="1200" dirty="0" smtClean="0">
                <a:solidFill>
                  <a:schemeClr val="tx1"/>
                </a:solidFill>
                <a:effectLst/>
                <a:latin typeface="+mn-lt"/>
                <a:ea typeface="+mn-ea"/>
                <a:cs typeface="+mn-cs"/>
              </a:rPr>
              <a:t>Are the endpapers appealing? Do they contribute to the topic, theme, or tone of the book?</a:t>
            </a:r>
          </a:p>
          <a:p>
            <a:r>
              <a:rPr lang="en-US" sz="1200" kern="1200" dirty="0" smtClean="0">
                <a:solidFill>
                  <a:schemeClr val="tx1"/>
                </a:solidFill>
                <a:effectLst/>
                <a:latin typeface="+mn-lt"/>
                <a:ea typeface="+mn-ea"/>
                <a:cs typeface="+mn-cs"/>
              </a:rPr>
              <a:t>Do the title page, dedication page, table of contents, and other pages contain illustrations?</a:t>
            </a:r>
          </a:p>
          <a:p>
            <a:r>
              <a:rPr lang="en-US" sz="1200" kern="1200" dirty="0" smtClean="0">
                <a:solidFill>
                  <a:schemeClr val="tx1"/>
                </a:solidFill>
                <a:effectLst/>
                <a:latin typeface="+mn-lt"/>
                <a:ea typeface="+mn-ea"/>
                <a:cs typeface="+mn-cs"/>
              </a:rPr>
              <a:t>Is the typeface easy to read? Does the book use typefaces or text layout to highlight information? Does the choice of typeface contribute to the topic, theme, or tone of the book?</a:t>
            </a:r>
          </a:p>
          <a:p>
            <a:r>
              <a:rPr lang="en-US" sz="1200" kern="1200" dirty="0" smtClean="0">
                <a:solidFill>
                  <a:schemeClr val="tx1"/>
                </a:solidFill>
                <a:effectLst/>
                <a:latin typeface="+mn-lt"/>
                <a:ea typeface="+mn-ea"/>
                <a:cs typeface="+mn-cs"/>
              </a:rPr>
              <a:t>Are the illustrations appealing?</a:t>
            </a:r>
          </a:p>
          <a:p>
            <a:r>
              <a:rPr lang="en-US" sz="1200" kern="1200" dirty="0" smtClean="0">
                <a:solidFill>
                  <a:schemeClr val="tx1"/>
                </a:solidFill>
                <a:effectLst/>
                <a:latin typeface="+mn-lt"/>
                <a:ea typeface="+mn-ea"/>
                <a:cs typeface="+mn-cs"/>
              </a:rPr>
              <a:t>Is the text broken up with illustrations, sidebars, headings, white space, and other features?</a:t>
            </a:r>
          </a:p>
          <a:p>
            <a:r>
              <a:rPr lang="en-US" sz="1200" kern="1200" dirty="0" smtClean="0">
                <a:solidFill>
                  <a:schemeClr val="tx1"/>
                </a:solidFill>
                <a:effectLst/>
                <a:latin typeface="+mn-lt"/>
                <a:ea typeface="+mn-ea"/>
                <a:cs typeface="+mn-cs"/>
              </a:rPr>
              <a:t>Are the illustrations and book design colorful? Do the colors contribute to the topic, theme, or tone of the book?</a:t>
            </a:r>
          </a:p>
          <a:p>
            <a:r>
              <a:rPr lang="en-US" sz="1200" kern="1200" dirty="0" smtClean="0">
                <a:solidFill>
                  <a:schemeClr val="tx1"/>
                </a:solidFill>
                <a:effectLst/>
                <a:latin typeface="+mn-lt"/>
                <a:ea typeface="+mn-ea"/>
                <a:cs typeface="+mn-cs"/>
              </a:rPr>
              <a:t>Are borders used?</a:t>
            </a:r>
          </a:p>
          <a:p>
            <a:r>
              <a:rPr lang="en-US" b="1" dirty="0" smtClean="0">
                <a:effectLst/>
              </a:rPr>
              <a:t>Is the book accurate and authoritative?</a:t>
            </a:r>
          </a:p>
          <a:p>
            <a:r>
              <a:rPr lang="en-US" sz="1200" kern="1200" dirty="0" smtClean="0">
                <a:solidFill>
                  <a:schemeClr val="tx1"/>
                </a:solidFill>
                <a:effectLst/>
                <a:latin typeface="+mn-lt"/>
                <a:ea typeface="+mn-ea"/>
                <a:cs typeface="+mn-cs"/>
              </a:rPr>
              <a:t>Are consultants listed?</a:t>
            </a:r>
          </a:p>
          <a:p>
            <a:r>
              <a:rPr lang="en-US" sz="1200" kern="1200" dirty="0" smtClean="0">
                <a:solidFill>
                  <a:schemeClr val="tx1"/>
                </a:solidFill>
                <a:effectLst/>
                <a:latin typeface="+mn-lt"/>
                <a:ea typeface="+mn-ea"/>
                <a:cs typeface="+mn-cs"/>
              </a:rPr>
              <a:t>Is information about the research process provided in introductory or endnotes, source notes, or bibliographies?</a:t>
            </a:r>
          </a:p>
          <a:p>
            <a:r>
              <a:rPr lang="en-US" sz="1200" kern="1200" dirty="0" smtClean="0">
                <a:solidFill>
                  <a:schemeClr val="tx1"/>
                </a:solidFill>
                <a:effectLst/>
                <a:latin typeface="+mn-lt"/>
                <a:ea typeface="+mn-ea"/>
                <a:cs typeface="+mn-cs"/>
              </a:rPr>
              <a:t>Are there suggestions for further reading?</a:t>
            </a:r>
          </a:p>
          <a:p>
            <a:r>
              <a:rPr lang="en-US" sz="1200" kern="1200" dirty="0" smtClean="0">
                <a:solidFill>
                  <a:schemeClr val="tx1"/>
                </a:solidFill>
                <a:effectLst/>
                <a:latin typeface="+mn-lt"/>
                <a:ea typeface="+mn-ea"/>
                <a:cs typeface="+mn-cs"/>
              </a:rPr>
              <a:t>Are supplemental materials such as glossaries and tables of important dates included?</a:t>
            </a:r>
          </a:p>
          <a:p>
            <a:r>
              <a:rPr lang="en-US" sz="1200" kern="1200" dirty="0" smtClean="0">
                <a:solidFill>
                  <a:schemeClr val="tx1"/>
                </a:solidFill>
                <a:effectLst/>
                <a:latin typeface="+mn-lt"/>
                <a:ea typeface="+mn-ea"/>
                <a:cs typeface="+mn-cs"/>
              </a:rPr>
              <a:t>Do illustrations accurately depict the text?</a:t>
            </a:r>
          </a:p>
          <a:p>
            <a:r>
              <a:rPr lang="en-US" sz="1200" kern="1200" dirty="0" smtClean="0">
                <a:solidFill>
                  <a:schemeClr val="tx1"/>
                </a:solidFill>
                <a:effectLst/>
                <a:latin typeface="+mn-lt"/>
                <a:ea typeface="+mn-ea"/>
                <a:cs typeface="+mn-cs"/>
              </a:rPr>
              <a:t>Are animals depicted accurately without anthropomorphism?</a:t>
            </a:r>
          </a:p>
          <a:p>
            <a:r>
              <a:rPr lang="en-US" sz="1200" kern="1200" dirty="0" smtClean="0">
                <a:solidFill>
                  <a:schemeClr val="tx1"/>
                </a:solidFill>
                <a:effectLst/>
                <a:latin typeface="+mn-lt"/>
                <a:ea typeface="+mn-ea"/>
                <a:cs typeface="+mn-cs"/>
              </a:rPr>
              <a:t>Is the book a blend of fact and fiction? If so, is it clear which parts of the book are fact and which are fiction?</a:t>
            </a:r>
          </a:p>
          <a:p>
            <a:r>
              <a:rPr lang="en-US" b="1" dirty="0" smtClean="0">
                <a:effectLst/>
              </a:rPr>
              <a:t>Is the writing style engaging?</a:t>
            </a:r>
          </a:p>
          <a:p>
            <a:r>
              <a:rPr lang="en-US" sz="1200" kern="1200" dirty="0" smtClean="0">
                <a:solidFill>
                  <a:schemeClr val="tx1"/>
                </a:solidFill>
                <a:effectLst/>
                <a:latin typeface="+mn-lt"/>
                <a:ea typeface="+mn-ea"/>
                <a:cs typeface="+mn-cs"/>
              </a:rPr>
              <a:t>Does the author draw the reader in with an engaging lead?</a:t>
            </a:r>
          </a:p>
          <a:p>
            <a:r>
              <a:rPr lang="en-US" sz="1200" kern="1200" dirty="0" smtClean="0">
                <a:solidFill>
                  <a:schemeClr val="tx1"/>
                </a:solidFill>
                <a:effectLst/>
                <a:latin typeface="+mn-lt"/>
                <a:ea typeface="+mn-ea"/>
                <a:cs typeface="+mn-cs"/>
              </a:rPr>
              <a:t>Are ideas logically ordered?</a:t>
            </a:r>
          </a:p>
          <a:p>
            <a:r>
              <a:rPr lang="en-US" sz="1200" kern="1200" dirty="0" smtClean="0">
                <a:solidFill>
                  <a:schemeClr val="tx1"/>
                </a:solidFill>
                <a:effectLst/>
                <a:latin typeface="+mn-lt"/>
                <a:ea typeface="+mn-ea"/>
                <a:cs typeface="+mn-cs"/>
              </a:rPr>
              <a:t>Is the background knowledge of the reader considered? Are new ideas connected to what children already know?</a:t>
            </a:r>
          </a:p>
          <a:p>
            <a:r>
              <a:rPr lang="en-US" sz="1200" kern="1200" dirty="0" smtClean="0">
                <a:solidFill>
                  <a:schemeClr val="tx1"/>
                </a:solidFill>
                <a:effectLst/>
                <a:latin typeface="+mn-lt"/>
                <a:ea typeface="+mn-ea"/>
                <a:cs typeface="+mn-cs"/>
              </a:rPr>
              <a:t>Is the language appropriate for the audience?</a:t>
            </a:r>
          </a:p>
          <a:p>
            <a:r>
              <a:rPr lang="en-US" sz="1200" kern="1200" dirty="0" smtClean="0">
                <a:solidFill>
                  <a:schemeClr val="tx1"/>
                </a:solidFill>
                <a:effectLst/>
                <a:latin typeface="+mn-lt"/>
                <a:ea typeface="+mn-ea"/>
                <a:cs typeface="+mn-cs"/>
              </a:rPr>
              <a:t>Does the author write without condescension?</a:t>
            </a:r>
          </a:p>
          <a:p>
            <a:r>
              <a:rPr lang="en-US" sz="1200" kern="1200" dirty="0" smtClean="0">
                <a:solidFill>
                  <a:schemeClr val="tx1"/>
                </a:solidFill>
                <a:effectLst/>
                <a:latin typeface="+mn-lt"/>
                <a:ea typeface="+mn-ea"/>
                <a:cs typeface="+mn-cs"/>
              </a:rPr>
              <a:t>Is the author able to explain difficult concepts clearly and simply?</a:t>
            </a:r>
          </a:p>
          <a:p>
            <a:r>
              <a:rPr lang="en-US" sz="1200" kern="1200" dirty="0" smtClean="0">
                <a:solidFill>
                  <a:schemeClr val="tx1"/>
                </a:solidFill>
                <a:effectLst/>
                <a:latin typeface="+mn-lt"/>
                <a:ea typeface="+mn-ea"/>
                <a:cs typeface="+mn-cs"/>
              </a:rPr>
              <a:t>Does the author use an appropriate tone?</a:t>
            </a:r>
          </a:p>
          <a:p>
            <a:r>
              <a:rPr lang="en-US" sz="1200" kern="1200" dirty="0" smtClean="0">
                <a:solidFill>
                  <a:schemeClr val="tx1"/>
                </a:solidFill>
                <a:effectLst/>
                <a:latin typeface="+mn-lt"/>
                <a:ea typeface="+mn-ea"/>
                <a:cs typeface="+mn-cs"/>
              </a:rPr>
              <a:t>Are there interactive elements that help involve the reader?</a:t>
            </a:r>
          </a:p>
          <a:p>
            <a:r>
              <a:rPr lang="en-US" sz="1200" kern="1200" dirty="0" smtClean="0">
                <a:solidFill>
                  <a:schemeClr val="tx1"/>
                </a:solidFill>
                <a:effectLst/>
                <a:latin typeface="+mn-lt"/>
                <a:ea typeface="+mn-ea"/>
                <a:cs typeface="+mn-cs"/>
              </a:rPr>
              <a:t>Are new terms clearly explained, highlighted, and defined in a glossary?</a:t>
            </a:r>
          </a:p>
          <a:p>
            <a:endParaRPr lang="en-US" dirty="0"/>
          </a:p>
        </p:txBody>
      </p:sp>
      <p:sp>
        <p:nvSpPr>
          <p:cNvPr id="4" name="Slide Number Placeholder 3"/>
          <p:cNvSpPr>
            <a:spLocks noGrp="1"/>
          </p:cNvSpPr>
          <p:nvPr>
            <p:ph type="sldNum" sz="quarter" idx="10"/>
          </p:nvPr>
        </p:nvSpPr>
        <p:spPr/>
        <p:txBody>
          <a:bodyPr/>
          <a:lstStyle/>
          <a:p>
            <a:fld id="{5693AC3B-9C94-482E-A242-624520228315}" type="slidenum">
              <a:rPr lang="en-US" smtClean="0"/>
              <a:t>11</a:t>
            </a:fld>
            <a:endParaRPr lang="en-US"/>
          </a:p>
        </p:txBody>
      </p:sp>
    </p:spTree>
    <p:extLst>
      <p:ext uri="{BB962C8B-B14F-4D97-AF65-F5344CB8AC3E}">
        <p14:creationId xmlns:p14="http://schemas.microsoft.com/office/powerpoint/2010/main" val="266058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E4C61A-B567-4E76-8C6F-DF4A8985799D}"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86CA-D6F3-4567-A314-B3B9455C59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4C61A-B567-4E76-8C6F-DF4A8985799D}"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86CA-D6F3-4567-A314-B3B9455C59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E4C61A-B567-4E76-8C6F-DF4A8985799D}"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86CA-D6F3-4567-A314-B3B9455C599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4C61A-B567-4E76-8C6F-DF4A8985799D}"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86CA-D6F3-4567-A314-B3B9455C599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E4C61A-B567-4E76-8C6F-DF4A8985799D}"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86CA-D6F3-4567-A314-B3B9455C59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AE4C61A-B567-4E76-8C6F-DF4A8985799D}"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86CA-D6F3-4567-A314-B3B9455C599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E4C61A-B567-4E76-8C6F-DF4A8985799D}" type="datetimeFigureOut">
              <a:rPr lang="en-US" smtClean="0"/>
              <a:t>9/9/2016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86CA-D6F3-4567-A314-B3B9455C59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E4C61A-B567-4E76-8C6F-DF4A8985799D}" type="datetimeFigureOut">
              <a:rPr lang="en-US" smtClean="0"/>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86CA-D6F3-4567-A314-B3B9455C59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E4C61A-B567-4E76-8C6F-DF4A8985799D}" type="datetimeFigureOut">
              <a:rPr lang="en-US" smtClean="0"/>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86CA-D6F3-4567-A314-B3B9455C59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E4C61A-B567-4E76-8C6F-DF4A8985799D}"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86CA-D6F3-4567-A314-B3B9455C599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4C61A-B567-4E76-8C6F-DF4A8985799D}"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86CA-D6F3-4567-A314-B3B9455C599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E4C61A-B567-4E76-8C6F-DF4A8985799D}" type="datetimeFigureOut">
              <a:rPr lang="en-US" smtClean="0"/>
              <a:t>9/9/2016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35686CA-D6F3-4567-A314-B3B9455C599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hyperlink" Target="http://www.readingrockets.org/article/what-teachers-need-know-about-new-nonfic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hbook.com/2013/04/choosing-books/horn-book-magazine/narrative-nonfiction-kicking-ass-at-las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Narrative Non- Fiction</a:t>
            </a:r>
            <a:endParaRPr lang="en-US" dirty="0"/>
          </a:p>
        </p:txBody>
      </p:sp>
      <p:sp>
        <p:nvSpPr>
          <p:cNvPr id="3" name="Subtitle 2"/>
          <p:cNvSpPr>
            <a:spLocks noGrp="1"/>
          </p:cNvSpPr>
          <p:nvPr>
            <p:ph type="subTitle" idx="1"/>
          </p:nvPr>
        </p:nvSpPr>
        <p:spPr/>
        <p:txBody>
          <a:bodyPr/>
          <a:lstStyle/>
          <a:p>
            <a:r>
              <a:rPr lang="en-US" dirty="0" smtClean="0"/>
              <a:t>Laurie Travis, Library Media Specialist </a:t>
            </a:r>
          </a:p>
          <a:p>
            <a:r>
              <a:rPr lang="en-US" dirty="0" smtClean="0"/>
              <a:t>Jones Paideia Magnet Elementary School</a:t>
            </a:r>
            <a:endParaRPr lang="en-US" dirty="0"/>
          </a:p>
        </p:txBody>
      </p:sp>
    </p:spTree>
    <p:extLst>
      <p:ext uri="{BB962C8B-B14F-4D97-AF65-F5344CB8AC3E}">
        <p14:creationId xmlns:p14="http://schemas.microsoft.com/office/powerpoint/2010/main" val="3573458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0" y="1230395"/>
            <a:ext cx="4181871" cy="5627605"/>
          </a:xfrm>
        </p:spPr>
      </p:pic>
      <p:sp>
        <p:nvSpPr>
          <p:cNvPr id="3" name="Title 2"/>
          <p:cNvSpPr>
            <a:spLocks noGrp="1"/>
          </p:cNvSpPr>
          <p:nvPr>
            <p:ph type="title"/>
          </p:nvPr>
        </p:nvSpPr>
        <p:spPr>
          <a:xfrm>
            <a:off x="457200" y="338328"/>
            <a:ext cx="8229600" cy="957072"/>
          </a:xfrm>
        </p:spPr>
        <p:txBody>
          <a:bodyPr/>
          <a:lstStyle/>
          <a:p>
            <a:r>
              <a:rPr lang="en-US" dirty="0" smtClean="0"/>
              <a:t>From </a:t>
            </a:r>
            <a:r>
              <a:rPr lang="en-US" i="1" dirty="0" smtClean="0"/>
              <a:t>The Worst of Friends</a:t>
            </a:r>
            <a:endParaRPr lang="en-US" dirty="0"/>
          </a:p>
        </p:txBody>
      </p:sp>
    </p:spTree>
    <p:extLst>
      <p:ext uri="{BB962C8B-B14F-4D97-AF65-F5344CB8AC3E}">
        <p14:creationId xmlns:p14="http://schemas.microsoft.com/office/powerpoint/2010/main" val="188119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Criteria for selecting nonfiction picture books</a:t>
            </a:r>
            <a:endParaRPr lang="en-US" dirty="0"/>
          </a:p>
        </p:txBody>
      </p:sp>
      <p:sp>
        <p:nvSpPr>
          <p:cNvPr id="4" name="Content Placeholder 3"/>
          <p:cNvSpPr>
            <a:spLocks noGrp="1"/>
          </p:cNvSpPr>
          <p:nvPr>
            <p:ph idx="1"/>
          </p:nvPr>
        </p:nvSpPr>
        <p:spPr>
          <a:xfrm>
            <a:off x="609600" y="1600200"/>
            <a:ext cx="7670801" cy="4876800"/>
          </a:xfrm>
        </p:spPr>
        <p:txBody>
          <a:bodyPr>
            <a:normAutofit/>
          </a:bodyPr>
          <a:lstStyle/>
          <a:p>
            <a:endParaRPr lang="en-US" sz="4000" b="1" dirty="0" smtClean="0"/>
          </a:p>
          <a:p>
            <a:endParaRPr lang="en-US" sz="4000" b="1" dirty="0"/>
          </a:p>
          <a:p>
            <a:r>
              <a:rPr lang="en-US" sz="4000" b="1" dirty="0" smtClean="0"/>
              <a:t>Is </a:t>
            </a:r>
            <a:r>
              <a:rPr lang="en-US" sz="4000" b="1" dirty="0"/>
              <a:t>the book visually appealing</a:t>
            </a:r>
            <a:r>
              <a:rPr lang="en-US" sz="4000" b="1" dirty="0" smtClean="0"/>
              <a:t>?</a:t>
            </a:r>
          </a:p>
          <a:p>
            <a:r>
              <a:rPr lang="en-US" sz="4000" b="1" dirty="0" smtClean="0"/>
              <a:t>Is </a:t>
            </a:r>
            <a:r>
              <a:rPr lang="en-US" sz="4000" b="1" dirty="0"/>
              <a:t>the </a:t>
            </a:r>
            <a:r>
              <a:rPr lang="en-US" sz="4000" b="1" dirty="0" smtClean="0"/>
              <a:t>book </a:t>
            </a:r>
            <a:r>
              <a:rPr lang="en-US" sz="4000" b="1" dirty="0"/>
              <a:t>accurate and authoritative</a:t>
            </a:r>
            <a:r>
              <a:rPr lang="en-US" sz="4000" b="1" dirty="0" smtClean="0"/>
              <a:t>?</a:t>
            </a:r>
          </a:p>
          <a:p>
            <a:r>
              <a:rPr lang="en-US" sz="4000" b="1" dirty="0" smtClean="0"/>
              <a:t>Is </a:t>
            </a:r>
            <a:r>
              <a:rPr lang="en-US" sz="4000" b="1" dirty="0"/>
              <a:t>the writing style engaging</a:t>
            </a:r>
            <a:r>
              <a:rPr lang="en-US" sz="4000" b="1" dirty="0" smtClean="0"/>
              <a:t>?</a:t>
            </a:r>
            <a:endParaRPr lang="en-US" sz="4000" b="1" dirty="0"/>
          </a:p>
        </p:txBody>
      </p:sp>
    </p:spTree>
    <p:extLst>
      <p:ext uri="{BB962C8B-B14F-4D97-AF65-F5344CB8AC3E}">
        <p14:creationId xmlns:p14="http://schemas.microsoft.com/office/powerpoint/2010/main" val="803150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 y="1981200"/>
            <a:ext cx="3942527" cy="4433341"/>
          </a:xfrm>
        </p:spPr>
      </p:pic>
      <p:sp>
        <p:nvSpPr>
          <p:cNvPr id="3" name="Title 2"/>
          <p:cNvSpPr>
            <a:spLocks noGrp="1"/>
          </p:cNvSpPr>
          <p:nvPr>
            <p:ph type="title"/>
          </p:nvPr>
        </p:nvSpPr>
        <p:spPr/>
        <p:txBody>
          <a:bodyPr>
            <a:normAutofit fontScale="90000"/>
          </a:bodyPr>
          <a:lstStyle/>
          <a:p>
            <a:r>
              <a:rPr lang="en-US" dirty="0" smtClean="0"/>
              <a:t>Two of the shorter examples of notes and bibliographies</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1905000"/>
            <a:ext cx="3443990" cy="4591987"/>
          </a:xfrm>
          <a:prstGeom prst="rect">
            <a:avLst/>
          </a:prstGeom>
        </p:spPr>
      </p:pic>
    </p:spTree>
    <p:extLst>
      <p:ext uri="{BB962C8B-B14F-4D97-AF65-F5344CB8AC3E}">
        <p14:creationId xmlns:p14="http://schemas.microsoft.com/office/powerpoint/2010/main" val="2625903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2743200"/>
            <a:ext cx="7408333" cy="3450696"/>
          </a:xfrm>
        </p:spPr>
        <p:txBody>
          <a:bodyPr>
            <a:normAutofit/>
          </a:bodyPr>
          <a:lstStyle/>
          <a:p>
            <a:pPr marL="0" indent="0">
              <a:buNone/>
            </a:pPr>
            <a:r>
              <a:rPr lang="en-US" dirty="0" smtClean="0"/>
              <a:t>Gill, S. R. (2016) . </a:t>
            </a:r>
            <a:r>
              <a:rPr lang="en-US" dirty="0"/>
              <a:t>What </a:t>
            </a:r>
            <a:r>
              <a:rPr lang="en-US" dirty="0" smtClean="0"/>
              <a:t>teachers need </a:t>
            </a:r>
            <a:r>
              <a:rPr lang="en-US" dirty="0"/>
              <a:t>to </a:t>
            </a:r>
            <a:r>
              <a:rPr lang="en-US" dirty="0" smtClean="0"/>
              <a:t>know about </a:t>
            </a:r>
            <a:r>
              <a:rPr lang="en-US" dirty="0"/>
              <a:t>the </a:t>
            </a:r>
            <a:r>
              <a:rPr lang="en-US" dirty="0" smtClean="0"/>
              <a:t>“new</a:t>
            </a:r>
            <a:r>
              <a:rPr lang="en-US" dirty="0"/>
              <a:t>" </a:t>
            </a:r>
            <a:r>
              <a:rPr lang="en-US" dirty="0" smtClean="0"/>
              <a:t>nonfiction. </a:t>
            </a:r>
            <a:r>
              <a:rPr lang="en-US" dirty="0"/>
              <a:t>Retrieved </a:t>
            </a:r>
            <a:r>
              <a:rPr lang="en-US" dirty="0" smtClean="0"/>
              <a:t>from </a:t>
            </a:r>
            <a:r>
              <a:rPr lang="en-US" dirty="0" smtClean="0">
                <a:hlinkClick r:id="rId3"/>
              </a:rPr>
              <a:t>http</a:t>
            </a:r>
            <a:r>
              <a:rPr lang="en-US" dirty="0">
                <a:hlinkClick r:id="rId3"/>
              </a:rPr>
              <a:t>://</a:t>
            </a:r>
            <a:r>
              <a:rPr lang="en-US" dirty="0" smtClean="0">
                <a:hlinkClick r:id="rId3"/>
              </a:rPr>
              <a:t>www.readingrockets.org/article/what-teachers-need-know-about-new-nonfiction</a:t>
            </a:r>
            <a:endParaRPr lang="en-US" dirty="0" smtClean="0"/>
          </a:p>
          <a:p>
            <a:pPr marL="0" indent="0">
              <a:buNone/>
            </a:pPr>
            <a:r>
              <a:rPr lang="en-US" dirty="0" smtClean="0"/>
              <a:t>Partridge, E. (2013). </a:t>
            </a:r>
            <a:r>
              <a:rPr lang="en-US" dirty="0"/>
              <a:t>Narrative Nonfiction: Kicking Ass at </a:t>
            </a:r>
            <a:r>
              <a:rPr lang="en-US" sz="2800" dirty="0" smtClean="0"/>
              <a:t>Last</a:t>
            </a:r>
            <a:r>
              <a:rPr lang="en-US" dirty="0" smtClean="0"/>
              <a:t>. The Horn Book Magazine. </a:t>
            </a:r>
            <a:r>
              <a:rPr lang="en-US" dirty="0"/>
              <a:t>Retrieved from </a:t>
            </a:r>
            <a:r>
              <a:rPr lang="en-US" dirty="0">
                <a:hlinkClick r:id="rId4"/>
              </a:rPr>
              <a:t>http://www.hbook.com/2013/04/choosing-books/horn-book-magazine/narrative-nonfiction-kicking-ass-at-last</a:t>
            </a:r>
            <a:r>
              <a:rPr lang="en-US" dirty="0" smtClean="0">
                <a:hlinkClick r:id="rId4"/>
              </a:rPr>
              <a:t>/#</a:t>
            </a:r>
            <a:endParaRPr lang="en-US" dirty="0" smtClean="0"/>
          </a:p>
        </p:txBody>
      </p:sp>
      <p:sp>
        <p:nvSpPr>
          <p:cNvPr id="3" name="Title 2"/>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3894035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a:t>"If history were taught in the form of stories, it would never be forgotten"</a:t>
            </a:r>
            <a:br>
              <a:rPr lang="en-US" sz="4800" dirty="0"/>
            </a:br>
            <a:r>
              <a:rPr lang="en-US" sz="4800" dirty="0"/>
              <a:t>~ Rudyard </a:t>
            </a:r>
            <a:r>
              <a:rPr lang="en-US" sz="4800" dirty="0" smtClean="0"/>
              <a:t>Kipling</a:t>
            </a:r>
          </a:p>
          <a:p>
            <a:endParaRPr lang="en-US" dirty="0"/>
          </a:p>
        </p:txBody>
      </p:sp>
    </p:spTree>
    <p:extLst>
      <p:ext uri="{BB962C8B-B14F-4D97-AF65-F5344CB8AC3E}">
        <p14:creationId xmlns:p14="http://schemas.microsoft.com/office/powerpoint/2010/main" val="262953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Narrative nonfiction, often also referred to as creative nonfiction, is a literary term for a text that presents a true story written in a style more closely associated with fiction. </a:t>
            </a:r>
            <a:endParaRPr lang="en-US" i="1" dirty="0"/>
          </a:p>
        </p:txBody>
      </p:sp>
      <p:sp>
        <p:nvSpPr>
          <p:cNvPr id="3" name="Title 2"/>
          <p:cNvSpPr>
            <a:spLocks noGrp="1"/>
          </p:cNvSpPr>
          <p:nvPr>
            <p:ph type="title"/>
          </p:nvPr>
        </p:nvSpPr>
        <p:spPr/>
        <p:txBody>
          <a:bodyPr/>
          <a:lstStyle/>
          <a:p>
            <a:r>
              <a:rPr lang="en-US" dirty="0" smtClean="0"/>
              <a:t>What is narrative non-fiction?</a:t>
            </a:r>
            <a:endParaRPr lang="en-US" dirty="0"/>
          </a:p>
        </p:txBody>
      </p:sp>
    </p:spTree>
    <p:extLst>
      <p:ext uri="{BB962C8B-B14F-4D97-AF65-F5344CB8AC3E}">
        <p14:creationId xmlns:p14="http://schemas.microsoft.com/office/powerpoint/2010/main" val="3517660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057400"/>
            <a:ext cx="7772400" cy="4038601"/>
          </a:xfrm>
        </p:spPr>
        <p:txBody>
          <a:bodyPr>
            <a:normAutofit/>
          </a:bodyPr>
          <a:lstStyle/>
          <a:p>
            <a:endParaRPr lang="en-US" dirty="0" smtClean="0"/>
          </a:p>
          <a:p>
            <a:r>
              <a:rPr lang="en-US" dirty="0" smtClean="0"/>
              <a:t>It’s </a:t>
            </a:r>
            <a:r>
              <a:rPr lang="en-US" dirty="0"/>
              <a:t>called narrative nonfiction, sometimes called creative nonfiction, or literary nonfiction. </a:t>
            </a:r>
            <a:r>
              <a:rPr lang="en-US" dirty="0" smtClean="0"/>
              <a:t>I </a:t>
            </a:r>
            <a:r>
              <a:rPr lang="en-US" dirty="0"/>
              <a:t>prefer narrative nonfiction. It boils down to this: making sure we are telling a story. The author of narrative nonfiction uses all of the best techniques of fiction writing: plot, character development, voice, and theme.</a:t>
            </a:r>
            <a:endParaRPr lang="en-US" dirty="0">
              <a:effectLst/>
            </a:endParaRPr>
          </a:p>
        </p:txBody>
      </p:sp>
      <p:sp>
        <p:nvSpPr>
          <p:cNvPr id="3" name="Title 2"/>
          <p:cNvSpPr>
            <a:spLocks noGrp="1"/>
          </p:cNvSpPr>
          <p:nvPr>
            <p:ph type="title"/>
          </p:nvPr>
        </p:nvSpPr>
        <p:spPr/>
        <p:txBody>
          <a:bodyPr>
            <a:normAutofit fontScale="90000"/>
          </a:bodyPr>
          <a:lstStyle/>
          <a:p>
            <a:r>
              <a:rPr lang="en-US" dirty="0" smtClean="0"/>
              <a:t>According to narrative nonfiction author Elizabeth Partridge:</a:t>
            </a:r>
            <a:endParaRPr lang="en-US" dirty="0"/>
          </a:p>
        </p:txBody>
      </p:sp>
    </p:spTree>
    <p:extLst>
      <p:ext uri="{BB962C8B-B14F-4D97-AF65-F5344CB8AC3E}">
        <p14:creationId xmlns:p14="http://schemas.microsoft.com/office/powerpoint/2010/main" val="1997684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r>
              <a:rPr lang="en-US" sz="5400" dirty="0"/>
              <a:t>We begin with an idea that smacks us in the </a:t>
            </a:r>
            <a:r>
              <a:rPr lang="en-US" sz="5400" dirty="0" smtClean="0"/>
              <a:t>head.</a:t>
            </a:r>
            <a:endParaRPr lang="en-US" dirty="0"/>
          </a:p>
          <a:p>
            <a:endParaRPr lang="en-US" dirty="0"/>
          </a:p>
        </p:txBody>
      </p:sp>
      <p:sp>
        <p:nvSpPr>
          <p:cNvPr id="3" name="Title 2"/>
          <p:cNvSpPr>
            <a:spLocks noGrp="1"/>
          </p:cNvSpPr>
          <p:nvPr>
            <p:ph type="title"/>
          </p:nvPr>
        </p:nvSpPr>
        <p:spPr/>
        <p:txBody>
          <a:bodyPr/>
          <a:lstStyle/>
          <a:p>
            <a:r>
              <a:rPr lang="en-US" dirty="0" smtClean="0"/>
              <a:t>More from Elizabeth Partridge</a:t>
            </a:r>
            <a:endParaRPr lang="en-US" dirty="0"/>
          </a:p>
        </p:txBody>
      </p:sp>
    </p:spTree>
    <p:extLst>
      <p:ext uri="{BB962C8B-B14F-4D97-AF65-F5344CB8AC3E}">
        <p14:creationId xmlns:p14="http://schemas.microsoft.com/office/powerpoint/2010/main" val="2875975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 wrote his first non-fiction book about Annie Taylor, the first woman to go over Niagara Falls in a barrel and survive! </a:t>
            </a:r>
            <a:endParaRPr lang="en-US" dirty="0"/>
          </a:p>
        </p:txBody>
      </p:sp>
      <p:sp>
        <p:nvSpPr>
          <p:cNvPr id="3" name="Title 2"/>
          <p:cNvSpPr>
            <a:spLocks noGrp="1"/>
          </p:cNvSpPr>
          <p:nvPr>
            <p:ph type="title"/>
          </p:nvPr>
        </p:nvSpPr>
        <p:spPr/>
        <p:txBody>
          <a:bodyPr>
            <a:normAutofit fontScale="90000"/>
          </a:bodyPr>
          <a:lstStyle/>
          <a:p>
            <a:r>
              <a:rPr lang="en-US" dirty="0" smtClean="0"/>
              <a:t>Chris Van Allsburg had an idea that smacked him in the head.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865281"/>
            <a:ext cx="1951470" cy="250340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4600" y="3657600"/>
            <a:ext cx="1828800" cy="291876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0" y="3569532"/>
            <a:ext cx="2135479" cy="3094898"/>
          </a:xfrm>
          <a:prstGeom prst="rect">
            <a:avLst/>
          </a:prstGeom>
        </p:spPr>
      </p:pic>
    </p:spTree>
    <p:extLst>
      <p:ext uri="{BB962C8B-B14F-4D97-AF65-F5344CB8AC3E}">
        <p14:creationId xmlns:p14="http://schemas.microsoft.com/office/powerpoint/2010/main" val="1675728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lstStyle/>
          <a:p>
            <a:r>
              <a:rPr lang="en-US" dirty="0" smtClean="0"/>
              <a:t>A southern city that had a peaceful experience with integration! The illustrator E.B. Lewis added his lush watercolors to the project.</a:t>
            </a:r>
          </a:p>
          <a:p>
            <a:endParaRPr lang="en-US" dirty="0"/>
          </a:p>
        </p:txBody>
      </p:sp>
      <p:sp>
        <p:nvSpPr>
          <p:cNvPr id="3" name="Title 2"/>
          <p:cNvSpPr>
            <a:spLocks noGrp="1"/>
          </p:cNvSpPr>
          <p:nvPr>
            <p:ph type="title"/>
          </p:nvPr>
        </p:nvSpPr>
        <p:spPr/>
        <p:txBody>
          <a:bodyPr>
            <a:normAutofit fontScale="90000"/>
          </a:bodyPr>
          <a:lstStyle/>
          <a:p>
            <a:r>
              <a:rPr lang="en-US" dirty="0" smtClean="0"/>
              <a:t>Hester Bass had an idea that smacked her in the head.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580" y="3124200"/>
            <a:ext cx="2590800" cy="2857500"/>
          </a:xfrm>
          <a:prstGeom prst="rect">
            <a:avLst/>
          </a:prstGeom>
        </p:spPr>
      </p:pic>
    </p:spTree>
    <p:extLst>
      <p:ext uri="{BB962C8B-B14F-4D97-AF65-F5344CB8AC3E}">
        <p14:creationId xmlns:p14="http://schemas.microsoft.com/office/powerpoint/2010/main" val="4236970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362200"/>
            <a:ext cx="7670800" cy="3763963"/>
          </a:xfrm>
        </p:spPr>
        <p:txBody>
          <a:bodyPr>
            <a:normAutofit/>
          </a:bodyPr>
          <a:lstStyle/>
          <a:p>
            <a:r>
              <a:rPr lang="en-US" dirty="0" smtClean="0"/>
              <a:t>In narrative non-fiction for children, the illustrations are equally important as the text.</a:t>
            </a:r>
          </a:p>
          <a:p>
            <a:endParaRPr lang="en-US" dirty="0" smtClean="0"/>
          </a:p>
          <a:p>
            <a:endParaRPr lang="en-US" dirty="0"/>
          </a:p>
        </p:txBody>
      </p:sp>
      <p:sp>
        <p:nvSpPr>
          <p:cNvPr id="3" name="Title 2"/>
          <p:cNvSpPr>
            <a:spLocks noGrp="1"/>
          </p:cNvSpPr>
          <p:nvPr>
            <p:ph type="title"/>
          </p:nvPr>
        </p:nvSpPr>
        <p:spPr/>
        <p:txBody>
          <a:bodyPr/>
          <a:lstStyle/>
          <a:p>
            <a:r>
              <a:rPr lang="en-US" dirty="0" smtClean="0"/>
              <a:t>Narrative nonfiction for children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3352800"/>
            <a:ext cx="7548915" cy="2964180"/>
          </a:xfrm>
          <a:prstGeom prst="rect">
            <a:avLst/>
          </a:prstGeom>
        </p:spPr>
      </p:pic>
    </p:spTree>
    <p:extLst>
      <p:ext uri="{BB962C8B-B14F-4D97-AF65-F5344CB8AC3E}">
        <p14:creationId xmlns:p14="http://schemas.microsoft.com/office/powerpoint/2010/main" val="1370246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2286000"/>
            <a:ext cx="8170742" cy="3962400"/>
          </a:xfrm>
        </p:spPr>
      </p:pic>
      <p:sp>
        <p:nvSpPr>
          <p:cNvPr id="3" name="Title 2"/>
          <p:cNvSpPr>
            <a:spLocks noGrp="1"/>
          </p:cNvSpPr>
          <p:nvPr>
            <p:ph type="title"/>
          </p:nvPr>
        </p:nvSpPr>
        <p:spPr/>
        <p:txBody>
          <a:bodyPr>
            <a:normAutofit fontScale="90000"/>
          </a:bodyPr>
          <a:lstStyle/>
          <a:p>
            <a:r>
              <a:rPr lang="en-US" dirty="0" smtClean="0"/>
              <a:t>From </a:t>
            </a:r>
            <a:r>
              <a:rPr lang="en-US" i="1" dirty="0" smtClean="0"/>
              <a:t>What do you do with a tail like this?</a:t>
            </a:r>
            <a:endParaRPr lang="en-US" dirty="0"/>
          </a:p>
        </p:txBody>
      </p:sp>
    </p:spTree>
    <p:extLst>
      <p:ext uri="{BB962C8B-B14F-4D97-AF65-F5344CB8AC3E}">
        <p14:creationId xmlns:p14="http://schemas.microsoft.com/office/powerpoint/2010/main" val="2342886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350</TotalTime>
  <Words>1027</Words>
  <Application>Microsoft Office PowerPoint</Application>
  <PresentationFormat>On-screen Show (4:3)</PresentationFormat>
  <Paragraphs>82</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Narrative Non- Fiction</vt:lpstr>
      <vt:lpstr>PowerPoint Presentation</vt:lpstr>
      <vt:lpstr>What is narrative non-fiction?</vt:lpstr>
      <vt:lpstr>According to narrative nonfiction author Elizabeth Partridge:</vt:lpstr>
      <vt:lpstr>More from Elizabeth Partridge</vt:lpstr>
      <vt:lpstr>Chris Van Allsburg had an idea that smacked him in the head.</vt:lpstr>
      <vt:lpstr>Hester Bass had an idea that smacked her in the head.</vt:lpstr>
      <vt:lpstr>Narrative nonfiction for children</vt:lpstr>
      <vt:lpstr>From What do you do with a tail like this?</vt:lpstr>
      <vt:lpstr>From The Worst of Friends</vt:lpstr>
      <vt:lpstr>Criteria for selecting nonfiction picture books</vt:lpstr>
      <vt:lpstr>Two of the shorter examples of notes and bibliographies</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Non- Fiction</dc:title>
  <dc:creator>Laurie Travis</dc:creator>
  <cp:lastModifiedBy>Laurie Travis</cp:lastModifiedBy>
  <cp:revision>30</cp:revision>
  <dcterms:created xsi:type="dcterms:W3CDTF">2016-08-25T00:49:38Z</dcterms:created>
  <dcterms:modified xsi:type="dcterms:W3CDTF">2016-09-09T15:48:32Z</dcterms:modified>
</cp:coreProperties>
</file>